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1" r:id="rId2"/>
    <p:sldId id="262" r:id="rId3"/>
    <p:sldId id="263" r:id="rId4"/>
    <p:sldId id="264" r:id="rId5"/>
    <p:sldId id="265" r:id="rId6"/>
    <p:sldId id="280" r:id="rId7"/>
    <p:sldId id="277" r:id="rId8"/>
    <p:sldId id="278" r:id="rId9"/>
    <p:sldId id="279" r:id="rId10"/>
    <p:sldId id="267" r:id="rId11"/>
    <p:sldId id="268" r:id="rId12"/>
    <p:sldId id="269" r:id="rId13"/>
    <p:sldId id="270" r:id="rId14"/>
    <p:sldId id="271" r:id="rId15"/>
    <p:sldId id="274" r:id="rId16"/>
    <p:sldId id="276" r:id="rId17"/>
    <p:sldId id="273" r:id="rId18"/>
    <p:sldId id="275" r:id="rId19"/>
    <p:sldId id="272" r:id="rId20"/>
    <p:sldId id="28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89B"/>
    <a:srgbClr val="90A208"/>
    <a:srgbClr val="E0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46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a rete di punti collegati">
            <a:extLst>
              <a:ext uri="{FF2B5EF4-FFF2-40B4-BE49-F238E27FC236}">
                <a16:creationId xmlns:a16="http://schemas.microsoft.com/office/drawing/2014/main" id="{4CD845B7-9B97-329D-A9C9-E03EB79B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699" r="746" b="1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50D309-FB6B-6543-62BA-B821AB1A0BA8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8F1E42B-FA60-FECD-9ADE-60C050D43C5A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4534121-8E36-E237-C6DD-C6CF01126EB8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D755352-AA66-73BE-B39C-08B59539A083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155085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9EBA2DA-E558-ABD4-D182-B35806F9F51E}"/>
              </a:ext>
            </a:extLst>
          </p:cNvPr>
          <p:cNvCxnSpPr>
            <a:cxnSpLocks/>
          </p:cNvCxnSpPr>
          <p:nvPr/>
        </p:nvCxnSpPr>
        <p:spPr>
          <a:xfrm>
            <a:off x="11221278" y="4850296"/>
            <a:ext cx="0" cy="102373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ECE19B-3FFB-895E-EA37-7437A35F07C7}"/>
              </a:ext>
            </a:extLst>
          </p:cNvPr>
          <p:cNvSpPr txBox="1"/>
          <p:nvPr/>
        </p:nvSpPr>
        <p:spPr>
          <a:xfrm>
            <a:off x="5546035" y="1848678"/>
            <a:ext cx="44924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360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4DC7D47-7C9E-678B-1647-42A68D489CD2}"/>
              </a:ext>
            </a:extLst>
          </p:cNvPr>
          <p:cNvSpPr/>
          <p:nvPr/>
        </p:nvSpPr>
        <p:spPr>
          <a:xfrm>
            <a:off x="7447175" y="2564650"/>
            <a:ext cx="5118754" cy="16027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DCC976B-63FD-13A9-AE5D-F485EAE73011}"/>
              </a:ext>
            </a:extLst>
          </p:cNvPr>
          <p:cNvSpPr txBox="1"/>
          <p:nvPr/>
        </p:nvSpPr>
        <p:spPr>
          <a:xfrm>
            <a:off x="7106481" y="2564650"/>
            <a:ext cx="433345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it-IT" sz="3200" b="1" i="0" u="none" strike="noStrike" kern="1200" cap="all" spc="53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LA TRIANGOLAZIONE DI DELAUNAY</a:t>
            </a:r>
            <a:endParaRPr lang="it-IT" sz="36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C537FD5C-35FF-D9BB-0B7F-AEF48F4C0DAF}"/>
              </a:ext>
            </a:extLst>
          </p:cNvPr>
          <p:cNvSpPr txBox="1">
            <a:spLocks/>
          </p:cNvSpPr>
          <p:nvPr/>
        </p:nvSpPr>
        <p:spPr>
          <a:xfrm>
            <a:off x="4497600" y="4170753"/>
            <a:ext cx="6869452" cy="684127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cura di: Alessandro Di Grazia, Diana Decurti, Gabriele Taricco  </a:t>
            </a:r>
          </a:p>
        </p:txBody>
      </p:sp>
    </p:spTree>
    <p:extLst>
      <p:ext uri="{BB962C8B-B14F-4D97-AF65-F5344CB8AC3E}">
        <p14:creationId xmlns:p14="http://schemas.microsoft.com/office/powerpoint/2010/main" val="171973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20FE49F5-6EB8-6932-3A19-D7505D1CA15D}"/>
              </a:ext>
            </a:extLst>
          </p:cNvPr>
          <p:cNvSpPr/>
          <p:nvPr/>
        </p:nvSpPr>
        <p:spPr>
          <a:xfrm>
            <a:off x="0" y="3575192"/>
            <a:ext cx="7218125" cy="30588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FCF164-20BB-B149-6FF1-AA574FB86749}"/>
              </a:ext>
            </a:extLst>
          </p:cNvPr>
          <p:cNvSpPr txBox="1"/>
          <p:nvPr/>
        </p:nvSpPr>
        <p:spPr>
          <a:xfrm>
            <a:off x="1371596" y="1856787"/>
            <a:ext cx="838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per la dichiarazione e creazione delle strutture e classi utili alla risoluzione dell’algoritmo: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Point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err="1"/>
              <a:t>struct</a:t>
            </a:r>
            <a:r>
              <a:rPr lang="it-IT" dirty="0"/>
              <a:t> - </a:t>
            </a:r>
            <a:r>
              <a:rPr lang="it-IT" dirty="0" err="1"/>
              <a:t>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/>
              <a:t>friend class for </a:t>
            </a:r>
            <a:r>
              <a:rPr lang="it-IT" dirty="0" err="1"/>
              <a:t>Triangle</a:t>
            </a:r>
            <a:r>
              <a:rPr lang="it-IT" dirty="0"/>
              <a:t> - </a:t>
            </a:r>
            <a:r>
              <a:rPr lang="it-IT" dirty="0" err="1"/>
              <a:t>Triangulation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765AFF2-F56D-74D2-1DAA-30B65E6D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6" y="3740843"/>
            <a:ext cx="5797094" cy="24453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23E137-9795-E187-2984-B29E5CD14696}"/>
              </a:ext>
            </a:extLst>
          </p:cNvPr>
          <p:cNvSpPr txBox="1"/>
          <p:nvPr/>
        </p:nvSpPr>
        <p:spPr>
          <a:xfrm>
            <a:off x="5924940" y="6186197"/>
            <a:ext cx="307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Point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54CB78-F3F9-41E6-9857-DD6C5E948C52}"/>
              </a:ext>
            </a:extLst>
          </p:cNvPr>
          <p:cNvCxnSpPr>
            <a:cxnSpLocks/>
          </p:cNvCxnSpPr>
          <p:nvPr/>
        </p:nvCxnSpPr>
        <p:spPr>
          <a:xfrm>
            <a:off x="7343195" y="5355771"/>
            <a:ext cx="0" cy="83042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BADA2B1-EB40-11FE-05BB-D90583D5B2D7}"/>
              </a:ext>
            </a:extLst>
          </p:cNvPr>
          <p:cNvSpPr txBox="1"/>
          <p:nvPr/>
        </p:nvSpPr>
        <p:spPr>
          <a:xfrm>
            <a:off x="7392626" y="5618975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funzioni sui punti</a:t>
            </a:r>
          </a:p>
        </p:txBody>
      </p:sp>
    </p:spTree>
    <p:extLst>
      <p:ext uri="{BB962C8B-B14F-4D97-AF65-F5344CB8AC3E}">
        <p14:creationId xmlns:p14="http://schemas.microsoft.com/office/powerpoint/2010/main" val="19928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25440AC-C3CA-751C-A791-0F963929AE59}"/>
              </a:ext>
            </a:extLst>
          </p:cNvPr>
          <p:cNvSpPr/>
          <p:nvPr/>
        </p:nvSpPr>
        <p:spPr>
          <a:xfrm>
            <a:off x="3750906" y="6083559"/>
            <a:ext cx="8441094" cy="5949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6264DA4-A658-A3EC-ECEE-382D8CDB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6" y="1930829"/>
            <a:ext cx="5166808" cy="474767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56A8E5-CC21-B741-51B2-59F55F3F8FFF}"/>
              </a:ext>
            </a:extLst>
          </p:cNvPr>
          <p:cNvSpPr/>
          <p:nvPr/>
        </p:nvSpPr>
        <p:spPr>
          <a:xfrm>
            <a:off x="312196" y="3816220"/>
            <a:ext cx="3000168" cy="625149"/>
          </a:xfrm>
          <a:prstGeom prst="rect">
            <a:avLst/>
          </a:prstGeom>
          <a:solidFill>
            <a:schemeClr val="accent6">
              <a:lumMod val="40000"/>
              <a:lumOff val="60000"/>
              <a:alpha val="19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C2E26E9-D694-2870-F2CF-97AA876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97" y="1930829"/>
            <a:ext cx="6492803" cy="431329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969ACDB-1B42-92D9-1580-858FE7A81869}"/>
              </a:ext>
            </a:extLst>
          </p:cNvPr>
          <p:cNvSpPr/>
          <p:nvPr/>
        </p:nvSpPr>
        <p:spPr>
          <a:xfrm>
            <a:off x="5943600" y="3573624"/>
            <a:ext cx="6248398" cy="948676"/>
          </a:xfrm>
          <a:prstGeom prst="rect">
            <a:avLst/>
          </a:prstGeom>
          <a:solidFill>
            <a:schemeClr val="accent6">
              <a:lumMod val="40000"/>
              <a:lumOff val="60000"/>
              <a:alpha val="17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291EC5-BA89-B673-DAD5-FCBEBFE67D33}"/>
              </a:ext>
            </a:extLst>
          </p:cNvPr>
          <p:cNvSpPr txBox="1"/>
          <p:nvPr/>
        </p:nvSpPr>
        <p:spPr>
          <a:xfrm>
            <a:off x="5593112" y="6265675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Triangle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&amp;    friend class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Triangulation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5FB6F51-BC28-2CB0-FB7F-28C8A376EC61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80567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3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45D54D-8565-148B-CCC5-748102E500F7}"/>
              </a:ext>
            </a:extLst>
          </p:cNvPr>
          <p:cNvSpPr txBox="1"/>
          <p:nvPr/>
        </p:nvSpPr>
        <p:spPr>
          <a:xfrm>
            <a:off x="1357400" y="1833779"/>
            <a:ext cx="7707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sorgente in cui è contenuta la relazione risoluzione dell’algoritmo. Sfrutta le strutture, classi e metodi creati in delaunator.hpp e operators.hpp.</a:t>
            </a:r>
          </a:p>
          <a:p>
            <a:endParaRPr lang="it-IT" dirty="0"/>
          </a:p>
          <a:p>
            <a:r>
              <a:rPr lang="it-IT" dirty="0"/>
              <a:t>Il file è ordinato come segue: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Funzioni sui punti/vettore input</a:t>
            </a:r>
            <a:r>
              <a:rPr lang="it-IT" dirty="0"/>
              <a:t>: </a:t>
            </a:r>
            <a:r>
              <a:rPr lang="it-IT" dirty="0" err="1"/>
              <a:t>isCounter</a:t>
            </a:r>
            <a:r>
              <a:rPr lang="it-IT" dirty="0"/>
              <a:t>, </a:t>
            </a:r>
            <a:r>
              <a:rPr lang="it-IT" dirty="0" err="1"/>
              <a:t>repetitions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Triangle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Metodi </a:t>
            </a:r>
            <a:r>
              <a:rPr lang="it-IT" b="1" dirty="0" err="1"/>
              <a:t>Triangulation</a:t>
            </a:r>
            <a:r>
              <a:rPr lang="it-IT" dirty="0"/>
              <a:t>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DD9F0D-F46C-1D7F-CAB8-6889310A06F1}"/>
              </a:ext>
            </a:extLst>
          </p:cNvPr>
          <p:cNvSpPr txBox="1"/>
          <p:nvPr/>
        </p:nvSpPr>
        <p:spPr>
          <a:xfrm>
            <a:off x="3321695" y="3228390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(Costruttore)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IsInTheCircle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IsInTheTriangle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FindAdjacent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DE7727-EB66-F575-EBA2-25AB8C64D667}"/>
              </a:ext>
            </a:extLst>
          </p:cNvPr>
          <p:cNvSpPr txBox="1"/>
          <p:nvPr/>
        </p:nvSpPr>
        <p:spPr>
          <a:xfrm>
            <a:off x="3806887" y="4599990"/>
            <a:ext cx="33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Connect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Verify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Flip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  <a:endParaRPr lang="it-IT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84A6C16-A8F5-CAF2-24EB-878E865645D0}"/>
              </a:ext>
            </a:extLst>
          </p:cNvPr>
          <p:cNvSpPr/>
          <p:nvPr/>
        </p:nvSpPr>
        <p:spPr>
          <a:xfrm>
            <a:off x="7436493" y="2582722"/>
            <a:ext cx="7218125" cy="440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1F3CE1B-CB79-6BEB-46A8-51E9FC5174D2}"/>
              </a:ext>
            </a:extLst>
          </p:cNvPr>
          <p:cNvCxnSpPr>
            <a:cxnSpLocks/>
          </p:cNvCxnSpPr>
          <p:nvPr/>
        </p:nvCxnSpPr>
        <p:spPr>
          <a:xfrm flipH="1">
            <a:off x="904461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0698B4-0F1C-55C2-9A13-2BBCF622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2" y="2679798"/>
            <a:ext cx="3784784" cy="386831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DF1911-79DC-23CF-D520-EBCB5C9C4070}"/>
              </a:ext>
            </a:extLst>
          </p:cNvPr>
          <p:cNvSpPr txBox="1"/>
          <p:nvPr/>
        </p:nvSpPr>
        <p:spPr>
          <a:xfrm>
            <a:off x="9064484" y="6488668"/>
            <a:ext cx="562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isCounter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repetitions</a:t>
            </a:r>
            <a:endParaRPr lang="it-IT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C41BBE4-A62D-3BE7-7D28-79C47D149245}"/>
              </a:ext>
            </a:extLst>
          </p:cNvPr>
          <p:cNvSpPr/>
          <p:nvPr/>
        </p:nvSpPr>
        <p:spPr>
          <a:xfrm>
            <a:off x="1250302" y="1996750"/>
            <a:ext cx="11168737" cy="1782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77CCA1-56BB-A173-1D74-61ED5B33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00" y="2106863"/>
            <a:ext cx="7018628" cy="153937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A95409-0C0A-731F-0AD7-A5FE4DB4D491}"/>
              </a:ext>
            </a:extLst>
          </p:cNvPr>
          <p:cNvSpPr txBox="1"/>
          <p:nvPr/>
        </p:nvSpPr>
        <p:spPr>
          <a:xfrm>
            <a:off x="8450429" y="2732750"/>
            <a:ext cx="25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COSTRUTTORE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0F4C00-93C6-6727-5856-B19987B7CB37}"/>
              </a:ext>
            </a:extLst>
          </p:cNvPr>
          <p:cNvSpPr/>
          <p:nvPr/>
        </p:nvSpPr>
        <p:spPr>
          <a:xfrm>
            <a:off x="-575387" y="3870779"/>
            <a:ext cx="11168737" cy="2291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A93ACA3-5FD9-01F3-B24A-4CB4EE90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45" y="4067929"/>
            <a:ext cx="5082980" cy="1806097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2ED3BB4-AC57-E5A3-EB58-FFA0C4BFF0B2}"/>
              </a:ext>
            </a:extLst>
          </p:cNvPr>
          <p:cNvSpPr txBox="1"/>
          <p:nvPr/>
        </p:nvSpPr>
        <p:spPr>
          <a:xfrm>
            <a:off x="2192090" y="4757384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IsInTheCircle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038C706-1E31-C16A-BC69-A227C5D772F4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</p:spTree>
    <p:extLst>
      <p:ext uri="{BB962C8B-B14F-4D97-AF65-F5344CB8AC3E}">
        <p14:creationId xmlns:p14="http://schemas.microsoft.com/office/powerpoint/2010/main" val="1390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FA39FB-0913-F6C2-89F4-299056956E06}"/>
              </a:ext>
            </a:extLst>
          </p:cNvPr>
          <p:cNvSpPr/>
          <p:nvPr/>
        </p:nvSpPr>
        <p:spPr>
          <a:xfrm>
            <a:off x="-438538" y="2140524"/>
            <a:ext cx="11476653" cy="11158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08FB6D-4588-698E-B7BA-9F6C3B70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48" y="2267657"/>
            <a:ext cx="5303980" cy="88399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958850F-E277-D3E4-36BA-FC77DFD1567D}"/>
              </a:ext>
            </a:extLst>
          </p:cNvPr>
          <p:cNvSpPr/>
          <p:nvPr/>
        </p:nvSpPr>
        <p:spPr>
          <a:xfrm>
            <a:off x="1225422" y="3383516"/>
            <a:ext cx="11476653" cy="261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C18648-65F1-BE31-B149-878D51B0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00" y="3443909"/>
            <a:ext cx="3802710" cy="233192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503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TRIANGLE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9D0FC-3FD5-E479-E480-373ABC43A8B5}"/>
              </a:ext>
            </a:extLst>
          </p:cNvPr>
          <p:cNvSpPr txBox="1"/>
          <p:nvPr/>
        </p:nvSpPr>
        <p:spPr>
          <a:xfrm>
            <a:off x="2089754" y="2383863"/>
            <a:ext cx="25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IsInTheTriangle</a:t>
            </a:r>
            <a:endParaRPr lang="it-IT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56A34A-8252-A73D-7662-5B63CF09E7BD}"/>
              </a:ext>
            </a:extLst>
          </p:cNvPr>
          <p:cNvSpPr txBox="1"/>
          <p:nvPr/>
        </p:nvSpPr>
        <p:spPr>
          <a:xfrm>
            <a:off x="6062868" y="4336384"/>
            <a:ext cx="251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FindAdjacent</a:t>
            </a:r>
            <a:endParaRPr lang="it-IT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1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11A0245C-93C9-D6A8-9E0C-17175F09B895}"/>
              </a:ext>
            </a:extLst>
          </p:cNvPr>
          <p:cNvSpPr/>
          <p:nvPr/>
        </p:nvSpPr>
        <p:spPr>
          <a:xfrm>
            <a:off x="-309973" y="1818862"/>
            <a:ext cx="10704275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EEF5EAE-F51B-9674-E8EB-8EF66201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7" y="1932875"/>
            <a:ext cx="5349704" cy="45038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A16673-2578-62D0-796E-C975917B6543}"/>
              </a:ext>
            </a:extLst>
          </p:cNvPr>
          <p:cNvSpPr txBox="1"/>
          <p:nvPr/>
        </p:nvSpPr>
        <p:spPr>
          <a:xfrm>
            <a:off x="6002691" y="3769281"/>
            <a:ext cx="409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DELAUNATOR</a:t>
            </a:r>
          </a:p>
        </p:txBody>
      </p:sp>
    </p:spTree>
    <p:extLst>
      <p:ext uri="{BB962C8B-B14F-4D97-AF65-F5344CB8AC3E}">
        <p14:creationId xmlns:p14="http://schemas.microsoft.com/office/powerpoint/2010/main" val="362033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FF71208-4BB8-7D9A-438C-42357CEAB130}"/>
              </a:ext>
            </a:extLst>
          </p:cNvPr>
          <p:cNvSpPr/>
          <p:nvPr/>
        </p:nvSpPr>
        <p:spPr>
          <a:xfrm>
            <a:off x="-309973" y="1818862"/>
            <a:ext cx="13540781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401EF7E-7655-44FC-3D7F-8B0E0E34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1" y="2107077"/>
            <a:ext cx="3520745" cy="45190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AC320AC-C1B0-541E-6A2D-0F3AB30E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15" y="2335697"/>
            <a:ext cx="451905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1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0A24F983-1F46-01D8-7373-D5E9A9657108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A11DF5-FA0D-480C-1514-E7134549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9" y="1961159"/>
            <a:ext cx="5585261" cy="27100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98556F-C6F4-FD1D-CFF3-FA463DD3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9"/>
          <a:stretch/>
        </p:blipFill>
        <p:spPr>
          <a:xfrm>
            <a:off x="510738" y="4609991"/>
            <a:ext cx="5585259" cy="219947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53D198-A66C-680E-53A5-C4129DAD23EC}"/>
              </a:ext>
            </a:extLst>
          </p:cNvPr>
          <p:cNvSpPr txBox="1"/>
          <p:nvPr/>
        </p:nvSpPr>
        <p:spPr>
          <a:xfrm>
            <a:off x="6867330" y="3312367"/>
            <a:ext cx="3051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361641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C2A5F7-FAD4-723F-BE02-9CBA4EE494E6}"/>
              </a:ext>
            </a:extLst>
          </p:cNvPr>
          <p:cNvSpPr/>
          <p:nvPr/>
        </p:nvSpPr>
        <p:spPr>
          <a:xfrm>
            <a:off x="-690466" y="1894205"/>
            <a:ext cx="10384971" cy="49637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EB352CC-1BDA-4321-9A52-E5AB9FA1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7" y="2124447"/>
            <a:ext cx="4282750" cy="440912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11078-548B-4A9A-8176-71637503E10A}"/>
              </a:ext>
            </a:extLst>
          </p:cNvPr>
          <p:cNvSpPr txBox="1"/>
          <p:nvPr/>
        </p:nvSpPr>
        <p:spPr>
          <a:xfrm>
            <a:off x="6206511" y="3495642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Verify</a:t>
            </a:r>
            <a:endParaRPr lang="it-IT" sz="4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8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RISOLUZIONE-DELAUNATOR.CPP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AC88CCAB-0357-552B-2F64-D27C942CCF8F}"/>
              </a:ext>
            </a:extLst>
          </p:cNvPr>
          <p:cNvSpPr/>
          <p:nvPr/>
        </p:nvSpPr>
        <p:spPr>
          <a:xfrm>
            <a:off x="755780" y="2040405"/>
            <a:ext cx="12150596" cy="4998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43300D-86DB-D1FA-B2C9-43828212A7D5}"/>
              </a:ext>
            </a:extLst>
          </p:cNvPr>
          <p:cNvSpPr txBox="1"/>
          <p:nvPr/>
        </p:nvSpPr>
        <p:spPr>
          <a:xfrm>
            <a:off x="755780" y="324427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TRIANGULATION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7E9C8442-4FBA-595C-D4CA-7A954478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78" y="2250762"/>
            <a:ext cx="7590178" cy="42828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6DC185-9C50-E91B-DB2F-8417F98F19B2}"/>
              </a:ext>
            </a:extLst>
          </p:cNvPr>
          <p:cNvSpPr txBox="1"/>
          <p:nvPr/>
        </p:nvSpPr>
        <p:spPr>
          <a:xfrm>
            <a:off x="1920275" y="3689363"/>
            <a:ext cx="305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97236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139126"/>
            <a:ext cx="0" cy="27349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7F711647-82B1-5A71-CAC9-8EC9C5745740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L’ALGORITMO E LE SUE APPLICAZIONI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381387" y="4458716"/>
            <a:ext cx="4577540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dell’algoritmo</a:t>
            </a:r>
            <a:r>
              <a:rPr lang="en-US" b="1" dirty="0"/>
              <a:t> e </a:t>
            </a:r>
            <a:r>
              <a:rPr lang="en-US" b="1" dirty="0" err="1"/>
              <a:t>dei</a:t>
            </a:r>
            <a:r>
              <a:rPr lang="en-US" b="1" dirty="0"/>
              <a:t> </a:t>
            </a:r>
            <a:r>
              <a:rPr lang="en-US" b="1" dirty="0" err="1"/>
              <a:t>suoi</a:t>
            </a:r>
            <a:r>
              <a:rPr lang="en-US" b="1" dirty="0"/>
              <a:t> </a:t>
            </a:r>
            <a:r>
              <a:rPr lang="en-US" b="1" dirty="0" err="1"/>
              <a:t>possibili</a:t>
            </a:r>
            <a:r>
              <a:rPr lang="en-US" b="1" dirty="0"/>
              <a:t> </a:t>
            </a:r>
            <a:r>
              <a:rPr lang="en-US" b="1" dirty="0" err="1"/>
              <a:t>utilizzi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499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A4D925DA-BB18-F1E7-3F6B-6F77F7B8BC3F}"/>
              </a:ext>
            </a:extLst>
          </p:cNvPr>
          <p:cNvSpPr/>
          <p:nvPr/>
        </p:nvSpPr>
        <p:spPr>
          <a:xfrm>
            <a:off x="1770248" y="285499"/>
            <a:ext cx="8651503" cy="6316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568FA32-B2EA-0332-5022-F7FCE4946C21}"/>
              </a:ext>
            </a:extLst>
          </p:cNvPr>
          <p:cNvCxnSpPr>
            <a:cxnSpLocks/>
          </p:cNvCxnSpPr>
          <p:nvPr/>
        </p:nvCxnSpPr>
        <p:spPr>
          <a:xfrm flipH="1">
            <a:off x="904460" y="5874026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1CB302F7-A719-6740-BDF4-C92F2F27B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7"/>
          <a:stretch/>
        </p:blipFill>
        <p:spPr>
          <a:xfrm>
            <a:off x="2784642" y="373242"/>
            <a:ext cx="6556452" cy="61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13252" cy="271823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L’ALGORITMo</a:t>
            </a:r>
            <a:r>
              <a:rPr lang="it-IT" dirty="0"/>
              <a:t> di </a:t>
            </a:r>
            <a:r>
              <a:rPr lang="it-IT" dirty="0" err="1"/>
              <a:t>bowyer-watson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4A1EAB7-3D49-4EF2-C3D6-A032A50FADE4}"/>
              </a:ext>
            </a:extLst>
          </p:cNvPr>
          <p:cNvSpPr/>
          <p:nvPr/>
        </p:nvSpPr>
        <p:spPr>
          <a:xfrm>
            <a:off x="1357399" y="2072308"/>
            <a:ext cx="4738599" cy="4050165"/>
          </a:xfrm>
          <a:prstGeom prst="rect">
            <a:avLst/>
          </a:prstGeom>
          <a:solidFill>
            <a:srgbClr val="AFA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FE5FE-935A-33D7-2046-1D5F02B014C3}"/>
              </a:ext>
            </a:extLst>
          </p:cNvPr>
          <p:cNvSpPr txBox="1"/>
          <p:nvPr/>
        </p:nvSpPr>
        <p:spPr>
          <a:xfrm>
            <a:off x="1357398" y="1818862"/>
            <a:ext cx="9011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L'obiettivo dell'algoritmo è partire da un insieme di punti nel piano e generare una triangolazione di Delaunay in cui i vertici del triangolo soddisfano la proprietà di Delaunay: </a:t>
            </a:r>
            <a:r>
              <a:rPr lang="it-IT" b="1" dirty="0"/>
              <a:t>per ogni triangolo, il cerchio che circoscrive quel triangolo non deve contenere altri punti dell'insieme.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AE9A3E-9AB3-2B22-8B4A-712C2AFF2E7E}"/>
              </a:ext>
            </a:extLst>
          </p:cNvPr>
          <p:cNvSpPr txBox="1"/>
          <p:nvPr/>
        </p:nvSpPr>
        <p:spPr>
          <a:xfrm>
            <a:off x="1451112" y="3279913"/>
            <a:ext cx="8040757" cy="3139321"/>
          </a:xfrm>
          <a:prstGeom prst="rect">
            <a:avLst/>
          </a:prstGeom>
          <a:solidFill>
            <a:srgbClr val="AFA89B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CREAZIONE SUPERTRIANGOLO</a:t>
            </a:r>
            <a:r>
              <a:rPr lang="it-IT" dirty="0"/>
              <a:t>: triangolo tale da </a:t>
            </a:r>
            <a:r>
              <a:rPr lang="it-IT" dirty="0" err="1"/>
              <a:t>contentere</a:t>
            </a:r>
            <a:r>
              <a:rPr lang="it-IT" dirty="0"/>
              <a:t> tutti i punti dell’insieme di partenza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CONTROLLO PROPRIETA’ DI DELAUNAY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/>
              <a:t>RIMOZIONE TRIANGOLI ESTERNI</a:t>
            </a:r>
            <a:r>
              <a:rPr lang="it-IT" dirty="0"/>
              <a:t>: i triangoli con vertici del </a:t>
            </a:r>
            <a:r>
              <a:rPr lang="it-IT" dirty="0" err="1"/>
              <a:t>supertriangolo</a:t>
            </a:r>
            <a:r>
              <a:rPr lang="it-IT" dirty="0"/>
              <a:t> vengono eliminati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7627EF-7D49-9ABE-DD42-7B32FF0CB9DE}"/>
              </a:ext>
            </a:extLst>
          </p:cNvPr>
          <p:cNvSpPr txBox="1"/>
          <p:nvPr/>
        </p:nvSpPr>
        <p:spPr>
          <a:xfrm>
            <a:off x="1756965" y="4148294"/>
            <a:ext cx="4373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iterativamente si controllano tutti i punti dell’insieme e se questi risiedano all’interno del </a:t>
            </a:r>
            <a:r>
              <a:rPr lang="it-IT" sz="1600" dirty="0" err="1"/>
              <a:t>circocerchio</a:t>
            </a:r>
            <a:r>
              <a:rPr lang="it-IT" sz="1600" dirty="0"/>
              <a:t> dei triangoli presenti.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/>
              <a:t>tra triangoli adiacenti si applica il FLIP qualora gli angoli opposti diano somma maggiore di 180°.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D5D07D-85E7-CA6F-108E-7EB53855B018}"/>
              </a:ext>
            </a:extLst>
          </p:cNvPr>
          <p:cNvSpPr/>
          <p:nvPr/>
        </p:nvSpPr>
        <p:spPr>
          <a:xfrm>
            <a:off x="7277878" y="3732024"/>
            <a:ext cx="4914122" cy="17576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6248E31-87A8-B854-65B5-53B25283527B}"/>
              </a:ext>
            </a:extLst>
          </p:cNvPr>
          <p:cNvCxnSpPr>
            <a:cxnSpLocks/>
          </p:cNvCxnSpPr>
          <p:nvPr/>
        </p:nvCxnSpPr>
        <p:spPr>
          <a:xfrm>
            <a:off x="11234530" y="5181558"/>
            <a:ext cx="0" cy="69246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EF2EB2-6968-3E28-64D0-BAEA7320CF84}"/>
              </a:ext>
            </a:extLst>
          </p:cNvPr>
          <p:cNvSpPr txBox="1"/>
          <p:nvPr/>
        </p:nvSpPr>
        <p:spPr>
          <a:xfrm>
            <a:off x="9850759" y="5459093"/>
            <a:ext cx="1342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Metodo flip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23358A3-DB58-BB98-4374-48F63A36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73" y="3823771"/>
            <a:ext cx="3433761" cy="15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25004E09-850E-BBDB-3F10-D72D87E97688}"/>
              </a:ext>
            </a:extLst>
          </p:cNvPr>
          <p:cNvSpPr/>
          <p:nvPr/>
        </p:nvSpPr>
        <p:spPr>
          <a:xfrm>
            <a:off x="-103694" y="2158738"/>
            <a:ext cx="4571999" cy="29223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applicazioni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47C823-9C9C-FB6C-2466-1ADBC3E27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34"/>
          <a:stretch/>
        </p:blipFill>
        <p:spPr>
          <a:xfrm>
            <a:off x="1357400" y="2325759"/>
            <a:ext cx="2933702" cy="234811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613F68-C1B8-31E9-06B0-4473B4DC7F55}"/>
              </a:ext>
            </a:extLst>
          </p:cNvPr>
          <p:cNvSpPr txBox="1"/>
          <p:nvPr/>
        </p:nvSpPr>
        <p:spPr>
          <a:xfrm>
            <a:off x="1272209" y="4716909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ANALISI F.E.M</a:t>
            </a:r>
            <a:r>
              <a:rPr lang="it-IT" dirty="0"/>
              <a:t>.</a:t>
            </a:r>
          </a:p>
        </p:txBody>
      </p:sp>
      <p:pic>
        <p:nvPicPr>
          <p:cNvPr id="15" name="2023-06-26 18-11-11">
            <a:hlinkClick r:id="" action="ppaction://media"/>
            <a:extLst>
              <a:ext uri="{FF2B5EF4-FFF2-40B4-BE49-F238E27FC236}">
                <a16:creationId xmlns:a16="http://schemas.microsoft.com/office/drawing/2014/main" id="{1B29A9F9-C928-EBBB-65D5-6BC9602831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5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9687" y="1738602"/>
            <a:ext cx="6510131" cy="366194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AE5FF9-EE11-8D0C-B192-8CA48BB9D367}"/>
              </a:ext>
            </a:extLst>
          </p:cNvPr>
          <p:cNvSpPr txBox="1"/>
          <p:nvPr/>
        </p:nvSpPr>
        <p:spPr>
          <a:xfrm>
            <a:off x="4860233" y="5467794"/>
            <a:ext cx="30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APPLICAZIONI ARTISTICHE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0C1D5F5-A9FC-CF30-DCB2-6FF7431686B5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69CC339-6E4B-CBAF-C885-36194DF1D9C0}"/>
              </a:ext>
            </a:extLst>
          </p:cNvPr>
          <p:cNvCxnSpPr>
            <a:cxnSpLocks/>
          </p:cNvCxnSpPr>
          <p:nvPr/>
        </p:nvCxnSpPr>
        <p:spPr>
          <a:xfrm flipH="1">
            <a:off x="904461" y="5877340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36215B-545A-7097-533E-9FCAA048CD5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CD9BCBB-4258-46E3-4DC2-EE960F112674}"/>
              </a:ext>
            </a:extLst>
          </p:cNvPr>
          <p:cNvCxnSpPr>
            <a:cxnSpLocks/>
          </p:cNvCxnSpPr>
          <p:nvPr/>
        </p:nvCxnSpPr>
        <p:spPr>
          <a:xfrm>
            <a:off x="907774" y="1013792"/>
            <a:ext cx="0" cy="8050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D047CFA-0287-F645-14CB-25E78E16E0F7}"/>
              </a:ext>
            </a:extLst>
          </p:cNvPr>
          <p:cNvCxnSpPr>
            <a:cxnSpLocks/>
          </p:cNvCxnSpPr>
          <p:nvPr/>
        </p:nvCxnSpPr>
        <p:spPr>
          <a:xfrm>
            <a:off x="904461" y="3260035"/>
            <a:ext cx="0" cy="2613991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8BBFB8-C3DC-3967-8402-FAEDE89A78FE}"/>
              </a:ext>
            </a:extLst>
          </p:cNvPr>
          <p:cNvSpPr/>
          <p:nvPr/>
        </p:nvSpPr>
        <p:spPr>
          <a:xfrm>
            <a:off x="-65988" y="1960775"/>
            <a:ext cx="5797483" cy="1178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CB1AC3-1D68-9B6B-2531-FB7D7D24EF8D}"/>
              </a:ext>
            </a:extLst>
          </p:cNvPr>
          <p:cNvSpPr txBox="1">
            <a:spLocks/>
          </p:cNvSpPr>
          <p:nvPr/>
        </p:nvSpPr>
        <p:spPr>
          <a:xfrm>
            <a:off x="776881" y="1597224"/>
            <a:ext cx="5342155" cy="184143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IMPLEMENTAZIONE IN C++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93345E-B530-F3C1-67CB-B6BE3A75EB7A}"/>
              </a:ext>
            </a:extLst>
          </p:cNvPr>
          <p:cNvSpPr txBox="1">
            <a:spLocks/>
          </p:cNvSpPr>
          <p:nvPr/>
        </p:nvSpPr>
        <p:spPr>
          <a:xfrm>
            <a:off x="6119036" y="4458716"/>
            <a:ext cx="4839891" cy="109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/>
              <a:t>Descrizione</a:t>
            </a:r>
            <a:r>
              <a:rPr lang="en-US" b="1" dirty="0"/>
              <a:t> </a:t>
            </a:r>
            <a:r>
              <a:rPr lang="en-US" b="1" dirty="0" err="1"/>
              <a:t>dettagliata</a:t>
            </a:r>
            <a:r>
              <a:rPr lang="en-US" b="1" dirty="0"/>
              <a:t> del </a:t>
            </a:r>
            <a:r>
              <a:rPr lang="en-US" b="1" dirty="0" err="1"/>
              <a:t>funzionamento</a:t>
            </a:r>
            <a:r>
              <a:rPr lang="en-US" b="1" dirty="0"/>
              <a:t> del </a:t>
            </a:r>
            <a:r>
              <a:rPr lang="en-US" b="1" dirty="0" err="1"/>
              <a:t>codice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951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55150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LETTURA-READER.HPP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D09134E-0584-B4FA-7072-BE39EE34F9E4}"/>
              </a:ext>
            </a:extLst>
          </p:cNvPr>
          <p:cNvCxnSpPr>
            <a:cxnSpLocks/>
          </p:cNvCxnSpPr>
          <p:nvPr/>
        </p:nvCxnSpPr>
        <p:spPr>
          <a:xfrm flipH="1">
            <a:off x="904461" y="5874026"/>
            <a:ext cx="5515000" cy="331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63957062-AA5B-7711-0007-8658C663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" y="2308618"/>
            <a:ext cx="4237087" cy="3063505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01C8A5BD-A89D-B880-7551-A2C7562DCD8E}"/>
              </a:ext>
            </a:extLst>
          </p:cNvPr>
          <p:cNvSpPr/>
          <p:nvPr/>
        </p:nvSpPr>
        <p:spPr>
          <a:xfrm>
            <a:off x="6432941" y="643812"/>
            <a:ext cx="4237085" cy="6394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8F49DAD-B968-304D-57D0-7475ED30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93" y="830425"/>
            <a:ext cx="3276930" cy="279045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F698585-3F09-C1DE-7ACA-9358A5F27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01" y="3620884"/>
            <a:ext cx="3276930" cy="2758838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BC2B120-241B-4666-3F04-2073A484A956}"/>
              </a:ext>
            </a:extLst>
          </p:cNvPr>
          <p:cNvCxnSpPr>
            <a:cxnSpLocks/>
          </p:cNvCxnSpPr>
          <p:nvPr/>
        </p:nvCxnSpPr>
        <p:spPr>
          <a:xfrm flipH="1">
            <a:off x="10907486" y="1013792"/>
            <a:ext cx="31379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C90A7E1-0ACF-78B7-469E-88C378EBDEA9}"/>
              </a:ext>
            </a:extLst>
          </p:cNvPr>
          <p:cNvCxnSpPr>
            <a:cxnSpLocks/>
          </p:cNvCxnSpPr>
          <p:nvPr/>
        </p:nvCxnSpPr>
        <p:spPr>
          <a:xfrm flipH="1">
            <a:off x="10907486" y="5872369"/>
            <a:ext cx="313792" cy="82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CB8EF7A-B137-C9AB-ED80-91EAC72E5864}"/>
              </a:ext>
            </a:extLst>
          </p:cNvPr>
          <p:cNvSpPr txBox="1"/>
          <p:nvPr/>
        </p:nvSpPr>
        <p:spPr>
          <a:xfrm>
            <a:off x="6635235" y="6524187"/>
            <a:ext cx="396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Metodi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MakeVector</a:t>
            </a:r>
            <a:r>
              <a:rPr lang="it-IT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 </a:t>
            </a:r>
            <a:r>
              <a:rPr lang="it-IT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cutRepetitions</a:t>
            </a:r>
            <a:endParaRPr lang="it-IT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1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C84D47-68E2-88FD-85A9-1E620A67D6FE}"/>
              </a:ext>
            </a:extLst>
          </p:cNvPr>
          <p:cNvSpPr/>
          <p:nvPr/>
        </p:nvSpPr>
        <p:spPr>
          <a:xfrm>
            <a:off x="1357400" y="2780524"/>
            <a:ext cx="8607692" cy="4254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E488F7A-D718-D883-EF79-164467AA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56793"/>
            <a:ext cx="4099915" cy="37569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F71A4E-874F-B1F9-A774-E351C6277E82}"/>
              </a:ext>
            </a:extLst>
          </p:cNvPr>
          <p:cNvSpPr txBox="1"/>
          <p:nvPr/>
        </p:nvSpPr>
        <p:spPr>
          <a:xfrm>
            <a:off x="5850294" y="30397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differenza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2148BC-AAD6-3737-EC25-90ECA0BC435A}"/>
              </a:ext>
            </a:extLst>
          </p:cNvPr>
          <p:cNvSpPr txBox="1"/>
          <p:nvPr/>
        </p:nvSpPr>
        <p:spPr>
          <a:xfrm>
            <a:off x="5850294" y="4005984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scalare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67619E-24D8-68E7-21D2-0664B5B3D98E}"/>
              </a:ext>
            </a:extLst>
          </p:cNvPr>
          <p:cNvSpPr txBox="1"/>
          <p:nvPr/>
        </p:nvSpPr>
        <p:spPr>
          <a:xfrm>
            <a:off x="5850293" y="4961079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prodotto esterno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931C2E-F4FF-BEE9-98BA-16A7D0D7C6A0}"/>
              </a:ext>
            </a:extLst>
          </p:cNvPr>
          <p:cNvSpPr txBox="1"/>
          <p:nvPr/>
        </p:nvSpPr>
        <p:spPr>
          <a:xfrm>
            <a:off x="5850293" y="594686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</a:t>
            </a:r>
          </a:p>
        </p:txBody>
      </p:sp>
    </p:spTree>
    <p:extLst>
      <p:ext uri="{BB962C8B-B14F-4D97-AF65-F5344CB8AC3E}">
        <p14:creationId xmlns:p14="http://schemas.microsoft.com/office/powerpoint/2010/main" val="147537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657E7E3B-E7D5-9544-BEE7-A21C09A3D299}"/>
              </a:ext>
            </a:extLst>
          </p:cNvPr>
          <p:cNvSpPr/>
          <p:nvPr/>
        </p:nvSpPr>
        <p:spPr>
          <a:xfrm>
            <a:off x="709127" y="2652413"/>
            <a:ext cx="10021076" cy="4560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7CFAA27D-C200-E50B-7F7A-CA1E90AC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842794"/>
            <a:ext cx="4153260" cy="20499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061523-BC23-F4B3-65F3-AB2E993C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5311105"/>
            <a:ext cx="2552921" cy="8077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0FB9E6-FD03-788D-2A11-3D641BA3D226}"/>
              </a:ext>
            </a:extLst>
          </p:cNvPr>
          <p:cNvSpPr txBox="1"/>
          <p:nvPr/>
        </p:nvSpPr>
        <p:spPr>
          <a:xfrm>
            <a:off x="5840962" y="3789651"/>
            <a:ext cx="39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(triangoli)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6DB0E1-6F68-0582-C9F9-3DAD03203ACD}"/>
              </a:ext>
            </a:extLst>
          </p:cNvPr>
          <p:cNvSpPr txBox="1"/>
          <p:nvPr/>
        </p:nvSpPr>
        <p:spPr>
          <a:xfrm>
            <a:off x="4445732" y="55219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Norma</a:t>
            </a:r>
          </a:p>
        </p:txBody>
      </p:sp>
    </p:spTree>
    <p:extLst>
      <p:ext uri="{BB962C8B-B14F-4D97-AF65-F5344CB8AC3E}">
        <p14:creationId xmlns:p14="http://schemas.microsoft.com/office/powerpoint/2010/main" val="24573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C8DCAF6-B9C9-2581-69B5-B5D80AC81EF3}"/>
              </a:ext>
            </a:extLst>
          </p:cNvPr>
          <p:cNvCxnSpPr>
            <a:cxnSpLocks/>
          </p:cNvCxnSpPr>
          <p:nvPr/>
        </p:nvCxnSpPr>
        <p:spPr>
          <a:xfrm flipH="1">
            <a:off x="904461" y="1013792"/>
            <a:ext cx="1031681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81C45FC-0ACD-74D8-C2A5-737617A3CCB4}"/>
              </a:ext>
            </a:extLst>
          </p:cNvPr>
          <p:cNvCxnSpPr>
            <a:cxnSpLocks/>
          </p:cNvCxnSpPr>
          <p:nvPr/>
        </p:nvCxnSpPr>
        <p:spPr>
          <a:xfrm>
            <a:off x="904461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D39AE3B-56EC-718C-1A53-788F0E4787E0}"/>
              </a:ext>
            </a:extLst>
          </p:cNvPr>
          <p:cNvSpPr/>
          <p:nvPr/>
        </p:nvSpPr>
        <p:spPr>
          <a:xfrm>
            <a:off x="307910" y="2733869"/>
            <a:ext cx="12353726" cy="4264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0FF95D4-011D-2CDF-060C-39F3845F17D6}"/>
              </a:ext>
            </a:extLst>
          </p:cNvPr>
          <p:cNvSpPr txBox="1">
            <a:spLocks/>
          </p:cNvSpPr>
          <p:nvPr/>
        </p:nvSpPr>
        <p:spPr>
          <a:xfrm>
            <a:off x="1357400" y="1302027"/>
            <a:ext cx="9164725" cy="1033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RISOLUZIONE-OPERATORS.HPP</a:t>
            </a:r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235B06-DE9B-C536-51F3-AA3B5394790D}"/>
              </a:ext>
            </a:extLst>
          </p:cNvPr>
          <p:cNvCxnSpPr>
            <a:cxnSpLocks/>
          </p:cNvCxnSpPr>
          <p:nvPr/>
        </p:nvCxnSpPr>
        <p:spPr>
          <a:xfrm>
            <a:off x="11221278" y="1013792"/>
            <a:ext cx="0" cy="486023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C289E-3761-582D-2BDA-C229DF30F3C7}"/>
              </a:ext>
            </a:extLst>
          </p:cNvPr>
          <p:cNvSpPr txBox="1"/>
          <p:nvPr/>
        </p:nvSpPr>
        <p:spPr>
          <a:xfrm>
            <a:off x="1446245" y="200608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fine di agevolare le operazioni tra oggetti di tipo Point e </a:t>
            </a:r>
            <a:r>
              <a:rPr lang="it-IT" dirty="0" err="1"/>
              <a:t>Triangle</a:t>
            </a:r>
            <a:r>
              <a:rPr lang="it-IT" dirty="0"/>
              <a:t> si sono create delle funzioni </a:t>
            </a:r>
            <a:r>
              <a:rPr lang="it-IT" b="1" dirty="0" err="1"/>
              <a:t>inline</a:t>
            </a:r>
            <a:r>
              <a:rPr lang="it-IT" dirty="0"/>
              <a:t> per alcuni operatori: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617C32-71BB-8BBD-BC28-6FA091B0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2820486"/>
            <a:ext cx="5139025" cy="2782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BCC89B7-288F-3271-4CBF-3589DF01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8"/>
          <a:stretch/>
        </p:blipFill>
        <p:spPr>
          <a:xfrm>
            <a:off x="6068272" y="2820488"/>
            <a:ext cx="5412069" cy="27821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6C31B3-BD74-5038-D426-C3D51CA810AF}"/>
              </a:ext>
            </a:extLst>
          </p:cNvPr>
          <p:cNvSpPr txBox="1"/>
          <p:nvPr/>
        </p:nvSpPr>
        <p:spPr>
          <a:xfrm>
            <a:off x="1948070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punti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F06A89-BEDD-E330-4F42-2C7EB31EA3DB}"/>
              </a:ext>
            </a:extLst>
          </p:cNvPr>
          <p:cNvSpPr txBox="1"/>
          <p:nvPr/>
        </p:nvSpPr>
        <p:spPr>
          <a:xfrm>
            <a:off x="7402706" y="57462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Operatore uguaglianza tra vettori di triangoli</a:t>
            </a:r>
          </a:p>
        </p:txBody>
      </p:sp>
    </p:spTree>
    <p:extLst>
      <p:ext uri="{BB962C8B-B14F-4D97-AF65-F5344CB8AC3E}">
        <p14:creationId xmlns:p14="http://schemas.microsoft.com/office/powerpoint/2010/main" val="3941855768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5471</TotalTime>
  <Words>434</Words>
  <Application>Microsoft Office PowerPoint</Application>
  <PresentationFormat>Widescreen</PresentationFormat>
  <Paragraphs>90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Trade Gothic Next Cond</vt:lpstr>
      <vt:lpstr>Trade Gothic Next Light</vt:lpstr>
      <vt:lpstr>Wingdings</vt:lpstr>
      <vt:lpstr>LimelightVTI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Agrippino  Simone</dc:creator>
  <cp:lastModifiedBy>Agrippino  Simone</cp:lastModifiedBy>
  <cp:revision>10</cp:revision>
  <dcterms:created xsi:type="dcterms:W3CDTF">2023-06-25T12:56:49Z</dcterms:created>
  <dcterms:modified xsi:type="dcterms:W3CDTF">2023-07-02T12:13:42Z</dcterms:modified>
</cp:coreProperties>
</file>